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57" r:id="rId5"/>
    <p:sldId id="272" r:id="rId6"/>
    <p:sldId id="283" r:id="rId7"/>
    <p:sldId id="285" r:id="rId8"/>
    <p:sldId id="286" r:id="rId9"/>
    <p:sldId id="288" r:id="rId10"/>
    <p:sldId id="287" r:id="rId11"/>
    <p:sldId id="279" r:id="rId12"/>
    <p:sldId id="290" r:id="rId13"/>
    <p:sldId id="281" r:id="rId14"/>
    <p:sldId id="289" r:id="rId15"/>
    <p:sldId id="277" r:id="rId16"/>
    <p:sldId id="291" r:id="rId17"/>
    <p:sldId id="275" r:id="rId18"/>
    <p:sldId id="292" r:id="rId19"/>
  </p:sldIdLst>
  <p:sldSz cx="12188825" cy="6858000"/>
  <p:notesSz cx="6858000" cy="9144000"/>
  <p:defaultTextStyle>
    <a:defPPr rtl="0"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923" autoAdjust="0"/>
    <p:restoredTop sz="94280" autoAdjust="0"/>
  </p:normalViewPr>
  <p:slideViewPr>
    <p:cSldViewPr>
      <p:cViewPr varScale="1">
        <p:scale>
          <a:sx n="82" d="100"/>
          <a:sy n="82" d="100"/>
        </p:scale>
        <p:origin x="82" y="72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3168" y="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7B30F61D-0286-4559-81F9-35F09C0BC9ED}" type="datetime1">
              <a:rPr lang="nl-NL" smtClean="0"/>
              <a:pPr algn="r" rtl="0"/>
              <a:t>21-4-2026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9C567D4A-04CB-4EDF-8FB1-342A02FC8EC5}" type="slidenum">
              <a:rPr lang="nl-NL" smtClean="0"/>
              <a:pPr algn="r" rtl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80125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/>
            <a:fld id="{C3C7FA88-12B4-4801-8068-DD3BE735E3A6}" type="datetime1">
              <a:rPr lang="nl-NL" smtClean="0"/>
              <a:pPr algn="r"/>
              <a:t>21-4-2026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nl-NL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nl-NL" dirty="0"/>
              <a:t>Klik om de tekststijlen van het model te bewerken</a:t>
            </a:r>
          </a:p>
          <a:p>
            <a:pPr lvl="1" rtl="0"/>
            <a:r>
              <a:rPr lang="nl-NL" dirty="0"/>
              <a:t>Tweede niveau</a:t>
            </a:r>
          </a:p>
          <a:p>
            <a:pPr lvl="2" rtl="0"/>
            <a:r>
              <a:rPr lang="nl-NL" dirty="0"/>
              <a:t>Derde niveau</a:t>
            </a:r>
          </a:p>
          <a:p>
            <a:pPr lvl="3" rtl="0"/>
            <a:r>
              <a:rPr lang="nl-NL" dirty="0"/>
              <a:t>Vierde niveau</a:t>
            </a:r>
          </a:p>
          <a:p>
            <a:pPr lvl="4" rtl="0"/>
            <a:r>
              <a:rPr lang="nl-NL" dirty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/>
            <a:fld id="{2E61351F-DBB1-4664-ADA9-83BC7CB8848D}" type="slidenum">
              <a:rPr lang="nl-NL" smtClean="0"/>
              <a:pPr algn="r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42362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2E61351F-DBB1-4664-ADA9-83BC7CB8848D}" type="slidenum">
              <a:rPr lang="nl-NL" smtClean="0"/>
              <a:pPr algn="r" rtl="0"/>
              <a:t>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19957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2E61351F-DBB1-4664-ADA9-83BC7CB8848D}" type="slidenum">
              <a:rPr lang="nl-NL" smtClean="0"/>
              <a:pPr algn="r" rtl="0"/>
              <a:t>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965514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2E61351F-DBB1-4664-ADA9-83BC7CB8848D}" type="slidenum">
              <a:rPr lang="nl-NL" smtClean="0"/>
              <a:pPr algn="r" rtl="0"/>
              <a:t>14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88310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93814" y="990600"/>
            <a:ext cx="8458200" cy="3200400"/>
          </a:xfrm>
        </p:spPr>
        <p:txBody>
          <a:bodyPr rtlCol="0">
            <a:normAutofit/>
          </a:bodyPr>
          <a:lstStyle>
            <a:lvl1pPr algn="l" rtl="0">
              <a:defRPr sz="6000"/>
            </a:lvl1pPr>
          </a:lstStyle>
          <a:p>
            <a:pPr rtl="0"/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293813" y="4267200"/>
            <a:ext cx="8458200" cy="13716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FD1FD99A-F039-435C-8F7F-8B1869105A5D}" type="datetime1">
              <a:rPr lang="nl-NL" smtClean="0"/>
              <a:pPr/>
              <a:t>21-4-2026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algn="r"/>
            <a:fld id="{81FEFA0A-2F20-4B60-98C6-5FFDA469AA1C}" type="slidenum">
              <a:rPr lang="nl-NL" smtClean="0"/>
              <a:pPr algn="r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1353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 algn="l" rtl="0">
              <a:defRPr/>
            </a:lvl5pPr>
            <a:lvl6pPr marL="1600200" algn="l" rtl="0">
              <a:defRPr/>
            </a:lvl6pPr>
            <a:lvl7pPr marL="1874520" algn="l" rtl="0">
              <a:defRPr/>
            </a:lvl7pPr>
            <a:lvl8pPr marL="2148840" algn="l" rtl="0">
              <a:defRPr/>
            </a:lvl8pPr>
            <a:lvl9pPr marL="2423160" algn="l" rtl="0">
              <a:defRPr/>
            </a:lvl9pPr>
          </a:lstStyle>
          <a:p>
            <a:pPr lvl="0" rtl="0"/>
            <a:r>
              <a:rPr lang="nl-NL"/>
              <a:t>Tekststijl van het model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A7C8ECB7-682B-4D17-9CD8-EBCDAD14CF82}" type="datetime1">
              <a:rPr lang="nl-NL" smtClean="0"/>
              <a:pPr/>
              <a:t>21-4-2026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algn="r"/>
            <a:fld id="{81FEFA0A-2F20-4B60-98C6-5FFDA469AA1C}" type="slidenum">
              <a:rPr lang="nl-NL" smtClean="0"/>
              <a:pPr algn="r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5757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9752014" y="381000"/>
            <a:ext cx="1904998" cy="5791200"/>
          </a:xfrm>
        </p:spPr>
        <p:txBody>
          <a:bodyPr vert="eaVert" rtlCol="0"/>
          <a:lstStyle/>
          <a:p>
            <a:pPr rtl="0"/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1293814" y="381000"/>
            <a:ext cx="8305800" cy="5791200"/>
          </a:xfrm>
        </p:spPr>
        <p:txBody>
          <a:bodyPr vert="eaVert"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nl-NL"/>
              <a:t>Tekststijl van het model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39E6D7D1-3FF3-4C86-AC69-B7E3C197B565}" type="datetime1">
              <a:rPr lang="nl-NL" smtClean="0"/>
              <a:pPr/>
              <a:t>21-4-2026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algn="r"/>
            <a:fld id="{81FEFA0A-2F20-4B60-98C6-5FFDA469AA1C}" type="slidenum">
              <a:rPr lang="nl-NL" smtClean="0"/>
              <a:pPr algn="r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3226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nl-NL"/>
              <a:t>Tekststijl van het model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2DE6A436-FDF9-481A-A900-88ACF5091D09}" type="datetime1">
              <a:rPr lang="nl-NL" smtClean="0"/>
              <a:pPr/>
              <a:t>21-4-2026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algn="r"/>
            <a:fld id="{81FEFA0A-2F20-4B60-98C6-5FFDA469AA1C}" type="slidenum">
              <a:rPr lang="nl-NL" smtClean="0"/>
              <a:pPr algn="r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9476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93813" y="2057400"/>
            <a:ext cx="8458201" cy="2666999"/>
          </a:xfrm>
        </p:spPr>
        <p:txBody>
          <a:bodyPr rtlCol="0" anchor="b">
            <a:normAutofit/>
          </a:bodyPr>
          <a:lstStyle>
            <a:lvl1pPr algn="l" rtl="0">
              <a:defRPr sz="4800" b="0" i="0" cap="none" baseline="0"/>
            </a:lvl1pPr>
          </a:lstStyle>
          <a:p>
            <a:pPr rtl="0"/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293813" y="4876800"/>
            <a:ext cx="8458201" cy="1143000"/>
          </a:xfrm>
        </p:spPr>
        <p:txBody>
          <a:bodyPr rtlCol="0" anchor="t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04D81A40-7122-4E0C-A7D9-3052F38FE787}" type="datetime1">
              <a:rPr lang="nl-NL" smtClean="0"/>
              <a:pPr/>
              <a:t>21-4-2026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algn="r"/>
            <a:fld id="{81FEFA0A-2F20-4B60-98C6-5FFDA469AA1C}" type="slidenum">
              <a:rPr lang="nl-NL" smtClean="0"/>
              <a:pPr algn="r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7862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293812" y="1676400"/>
            <a:ext cx="4700016" cy="4495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nl-NL"/>
              <a:t>Tekststijl van het model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202035" y="1676401"/>
            <a:ext cx="4700016" cy="4495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nl-NL"/>
              <a:t>Tekststijl van het model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9F0D587D-0C1C-4FF1-8DAF-167CA8C229B6}" type="datetime1">
              <a:rPr lang="nl-NL" smtClean="0"/>
              <a:pPr/>
              <a:t>21-4-2026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algn="r"/>
            <a:fld id="{81FEFA0A-2F20-4B60-98C6-5FFDA469AA1C}" type="slidenum">
              <a:rPr lang="nl-NL" smtClean="0"/>
              <a:pPr algn="r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0746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293813" y="1676399"/>
            <a:ext cx="4701142" cy="762001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0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1293813" y="2516457"/>
            <a:ext cx="4701142" cy="3655743"/>
          </a:xfrm>
        </p:spPr>
        <p:txBody>
          <a:bodyPr rtlCol="0"/>
          <a:lstStyle>
            <a:lvl1pPr algn="l" rtl="0">
              <a:defRPr sz="22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nl-NL"/>
              <a:t>Tekststijl van het model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1754" y="1676399"/>
            <a:ext cx="4703259" cy="762001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0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1754" y="2516457"/>
            <a:ext cx="4703259" cy="3655743"/>
          </a:xfrm>
        </p:spPr>
        <p:txBody>
          <a:bodyPr rtlCol="0"/>
          <a:lstStyle>
            <a:lvl1pPr algn="l" rtl="0">
              <a:defRPr sz="22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nl-NL"/>
              <a:t>Tekststijl van het model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293C3E98-98B9-4942-A8E2-1B7B26A8A0E8}" type="datetime1">
              <a:rPr lang="nl-NL" smtClean="0"/>
              <a:pPr/>
              <a:t>21-4-2026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algn="r"/>
            <a:fld id="{81FEFA0A-2F20-4B60-98C6-5FFDA469AA1C}" type="slidenum">
              <a:rPr lang="nl-NL" smtClean="0"/>
              <a:pPr algn="r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8855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616ABC10-8924-45B4-8437-2802377E9F1C}" type="datetime1">
              <a:rPr lang="nl-NL" smtClean="0"/>
              <a:pPr/>
              <a:t>21-4-2026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algn="r"/>
            <a:fld id="{81FEFA0A-2F20-4B60-98C6-5FFDA469AA1C}" type="slidenum">
              <a:rPr lang="nl-NL" smtClean="0"/>
              <a:pPr algn="r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6159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D4A50784-4B56-4761-9DDF-F1641546A727}" type="datetime1">
              <a:rPr lang="nl-NL" smtClean="0"/>
              <a:pPr/>
              <a:t>21-4-2026</a:t>
            </a:fld>
            <a:endParaRPr lang="nl-NL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algn="r"/>
            <a:fld id="{81FEFA0A-2F20-4B60-98C6-5FFDA469AA1C}" type="slidenum">
              <a:rPr lang="nl-NL" smtClean="0"/>
              <a:pPr algn="r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4339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770811" y="1676400"/>
            <a:ext cx="3810000" cy="2438400"/>
          </a:xfrm>
        </p:spPr>
        <p:txBody>
          <a:bodyPr rtlCol="0" anchor="b">
            <a:normAutofit/>
          </a:bodyPr>
          <a:lstStyle>
            <a:lvl1pPr algn="l" rtl="0">
              <a:defRPr sz="3200" b="0"/>
            </a:lvl1pPr>
          </a:lstStyle>
          <a:p>
            <a:pPr rtl="0"/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293813" y="685800"/>
            <a:ext cx="6172200" cy="5486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nl-NL"/>
              <a:t>Tekststijl van het model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7770811" y="4191000"/>
            <a:ext cx="3810000" cy="15240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839F2F22-1061-4398-84EF-E8EA65881A79}" type="datetime1">
              <a:rPr lang="nl-NL" smtClean="0"/>
              <a:pPr/>
              <a:t>21-4-2026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algn="r"/>
            <a:fld id="{81FEFA0A-2F20-4B60-98C6-5FFDA469AA1C}" type="slidenum">
              <a:rPr lang="nl-NL" smtClean="0"/>
              <a:pPr algn="r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2885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770812" y="1676400"/>
            <a:ext cx="3810000" cy="2438400"/>
          </a:xfrm>
        </p:spPr>
        <p:txBody>
          <a:bodyPr rtlCol="0" anchor="b">
            <a:noAutofit/>
          </a:bodyPr>
          <a:lstStyle>
            <a:lvl1pPr algn="l" rtl="0">
              <a:defRPr sz="3200" b="0"/>
            </a:lvl1pPr>
          </a:lstStyle>
          <a:p>
            <a:pPr rtl="0"/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afbeelding 2" descr="Een lege tijdelijke aanduiding om een afbeelding toe te voegen. Klik op de tijdelijke aanduiding en selecteer de afbeelding die u wilt toevoegen."/>
          <p:cNvSpPr>
            <a:spLocks noGrp="1"/>
          </p:cNvSpPr>
          <p:nvPr>
            <p:ph type="pic" idx="1"/>
          </p:nvPr>
        </p:nvSpPr>
        <p:spPr>
          <a:xfrm>
            <a:off x="1522412" y="0"/>
            <a:ext cx="5943601" cy="6858000"/>
          </a:xfrm>
        </p:spPr>
        <p:txBody>
          <a:bodyPr tIns="914400"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nl-NL" dirty="0"/>
              <a:t>Klik op het pictogram als u een afbeelding wilt toevoegen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7770812" y="4191000"/>
            <a:ext cx="3810000" cy="15240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83949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836614" y="0"/>
            <a:ext cx="11352212" cy="6858000"/>
          </a:xfrm>
          <a:prstGeom prst="rect">
            <a:avLst/>
          </a:prstGeom>
          <a:gradFill>
            <a:gsLst>
              <a:gs pos="0">
                <a:schemeClr val="bg1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nl-NL" dirty="0"/>
              <a:t>Klik om de titelstijl van het model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293813" y="1676400"/>
            <a:ext cx="9601200" cy="449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nl-NL" dirty="0"/>
              <a:t>Tekststijlen van het model bewerken</a:t>
            </a:r>
          </a:p>
          <a:p>
            <a:pPr lvl="1" rtl="0"/>
            <a:r>
              <a:rPr lang="nl-NL" dirty="0"/>
              <a:t>Tweede niveau</a:t>
            </a:r>
          </a:p>
          <a:p>
            <a:pPr lvl="2" rtl="0"/>
            <a:r>
              <a:rPr lang="nl-NL" dirty="0"/>
              <a:t>Derde niveau</a:t>
            </a:r>
          </a:p>
          <a:p>
            <a:pPr lvl="3" rtl="0"/>
            <a:r>
              <a:rPr lang="nl-NL" dirty="0"/>
              <a:t>Vierde niveau</a:t>
            </a:r>
          </a:p>
          <a:p>
            <a:pPr lvl="4" rtl="0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27178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2383D3DE-0713-46BD-AFE1-C1D9F8C7BD9F}" type="datetime1">
              <a:rPr lang="nl-NL" smtClean="0"/>
              <a:pPr/>
              <a:t>21-4-2026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rtl="0"/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0512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algn="r"/>
            <a:fld id="{81FEFA0A-2F20-4B60-98C6-5FFDA469AA1C}" type="slidenum">
              <a:rPr lang="nl-NL" smtClean="0"/>
              <a:pPr algn="r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28721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8600" algn="l" defTabSz="914400" rtl="0" eaLnBrk="1" latinLnBrk="0" hangingPunct="1">
        <a:lnSpc>
          <a:spcPct val="90000"/>
        </a:lnSpc>
        <a:spcBef>
          <a:spcPts val="1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emf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br>
              <a:rPr lang="nl-NL" dirty="0"/>
            </a:b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3502124" y="4187687"/>
            <a:ext cx="8458200" cy="1371600"/>
          </a:xfrm>
        </p:spPr>
        <p:txBody>
          <a:bodyPr rtlCol="0">
            <a:normAutofit/>
          </a:bodyPr>
          <a:lstStyle/>
          <a:p>
            <a:pPr algn="ctr"/>
            <a:r>
              <a:rPr lang="nl-NL" dirty="0"/>
              <a:t> </a:t>
            </a:r>
            <a:r>
              <a:rPr lang="nl-NL" i="1" dirty="0"/>
              <a:t>Wat te doen bij overlijden, </a:t>
            </a:r>
          </a:p>
          <a:p>
            <a:pPr algn="ctr"/>
            <a:r>
              <a:rPr lang="nl-NL" i="1" dirty="0"/>
              <a:t>bellen naar het nummer van de vereniging.</a:t>
            </a:r>
          </a:p>
          <a:p>
            <a:endParaRPr lang="nl-NL" dirty="0"/>
          </a:p>
        </p:txBody>
      </p:sp>
      <p:sp>
        <p:nvSpPr>
          <p:cNvPr id="5" name="Subtitel 2">
            <a:extLst>
              <a:ext uri="{FF2B5EF4-FFF2-40B4-BE49-F238E27FC236}">
                <a16:creationId xmlns:a16="http://schemas.microsoft.com/office/drawing/2014/main" id="{CE2CBD9C-EC37-4AE1-8C9D-B31766D986CE}"/>
              </a:ext>
            </a:extLst>
          </p:cNvPr>
          <p:cNvSpPr txBox="1">
            <a:spLocks/>
          </p:cNvSpPr>
          <p:nvPr/>
        </p:nvSpPr>
        <p:spPr>
          <a:xfrm>
            <a:off x="3358108" y="5778039"/>
            <a:ext cx="8458200" cy="137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600"/>
              </a:spcBef>
              <a:buFont typeface="Euphemia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600"/>
              </a:spcBef>
              <a:buFont typeface="Euphemia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600"/>
              </a:spcBef>
              <a:buFont typeface="Euphemia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600"/>
              </a:spcBef>
              <a:buFont typeface="Euphemia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dirty="0"/>
              <a:t> 	</a:t>
            </a:r>
            <a:endParaRPr lang="nl-NL" b="1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226FE3C-ADBE-2E08-9CD9-B9A1D6A882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578" y="924665"/>
            <a:ext cx="6048672" cy="189473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4185C40E-778C-B9D1-9E68-5F1E4CA987D6}"/>
              </a:ext>
            </a:extLst>
          </p:cNvPr>
          <p:cNvSpPr txBox="1"/>
          <p:nvPr/>
        </p:nvSpPr>
        <p:spPr>
          <a:xfrm>
            <a:off x="6598468" y="5143191"/>
            <a:ext cx="42484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b="0" dirty="0">
                <a:solidFill>
                  <a:srgbClr val="000000"/>
                </a:solidFill>
                <a:effectLst/>
              </a:rPr>
              <a:t>06-26587846</a:t>
            </a:r>
            <a:endParaRPr lang="nl-NL" sz="4000" dirty="0"/>
          </a:p>
        </p:txBody>
      </p:sp>
    </p:spTree>
    <p:extLst>
      <p:ext uri="{BB962C8B-B14F-4D97-AF65-F5344CB8AC3E}">
        <p14:creationId xmlns:p14="http://schemas.microsoft.com/office/powerpoint/2010/main" val="319817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EA82D1-B614-4AE9-8674-07D4D45AD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2" y="0"/>
            <a:ext cx="9601200" cy="1143000"/>
          </a:xfrm>
        </p:spPr>
        <p:txBody>
          <a:bodyPr>
            <a:normAutofit fontScale="90000"/>
          </a:bodyPr>
          <a:lstStyle/>
          <a:p>
            <a:pPr algn="ctr">
              <a:lnSpc>
                <a:spcPct val="300000"/>
              </a:lnSpc>
            </a:pPr>
            <a:r>
              <a:rPr lang="nl-NL" sz="4000" dirty="0"/>
              <a:t>Een baar plank, mooi met een lijkwade </a:t>
            </a:r>
          </a:p>
        </p:txBody>
      </p:sp>
      <p:pic>
        <p:nvPicPr>
          <p:cNvPr id="5" name="Picture 2" descr="Spijkerstof lijkwade">
            <a:extLst>
              <a:ext uri="{FF2B5EF4-FFF2-40B4-BE49-F238E27FC236}">
                <a16:creationId xmlns:a16="http://schemas.microsoft.com/office/drawing/2014/main" id="{3B35D4E3-ECD0-443B-88AC-0608340B1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708" y="1366476"/>
            <a:ext cx="2580314" cy="1715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mandenmakerij.nl/media/image/76/normal.jpg">
            <a:extLst>
              <a:ext uri="{FF2B5EF4-FFF2-40B4-BE49-F238E27FC236}">
                <a16:creationId xmlns:a16="http://schemas.microsoft.com/office/drawing/2014/main" id="{9A1FCECB-A60F-475B-8478-DF7365F4B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787" y="4268135"/>
            <a:ext cx="2772008" cy="2258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Afbeelding met doos, overdekt&#10;&#10;Door AI gegenereerde inhoud is mogelijk onjuist.">
            <a:extLst>
              <a:ext uri="{FF2B5EF4-FFF2-40B4-BE49-F238E27FC236}">
                <a16:creationId xmlns:a16="http://schemas.microsoft.com/office/drawing/2014/main" id="{BD5991FC-A184-B0B8-1F0E-94B75C8141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4" t="60464" r="12015" b="9464"/>
          <a:stretch>
            <a:fillRect/>
          </a:stretch>
        </p:blipFill>
        <p:spPr>
          <a:xfrm rot="659712">
            <a:off x="5615536" y="4013732"/>
            <a:ext cx="6286343" cy="160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Afbeelding 3" descr="Afbeelding met doos, overdekt&#10;&#10;Door AI gegenereerde inhoud is mogelijk onjuist.">
            <a:extLst>
              <a:ext uri="{FF2B5EF4-FFF2-40B4-BE49-F238E27FC236}">
                <a16:creationId xmlns:a16="http://schemas.microsoft.com/office/drawing/2014/main" id="{373125B1-E525-6C5B-DE32-4159119894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2" r="10270" b="60464"/>
          <a:stretch>
            <a:fillRect/>
          </a:stretch>
        </p:blipFill>
        <p:spPr>
          <a:xfrm rot="20628534">
            <a:off x="1965787" y="1841434"/>
            <a:ext cx="4116586" cy="13424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800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container, doos, kofferbak&#10;&#10;Door AI gegenereerde inhoud is mogelijk onjuist.">
            <a:extLst>
              <a:ext uri="{FF2B5EF4-FFF2-40B4-BE49-F238E27FC236}">
                <a16:creationId xmlns:a16="http://schemas.microsoft.com/office/drawing/2014/main" id="{0B5FCAAD-F485-FEAC-C1FC-3B310F7F81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" t="51994" r="11060" b="3266"/>
          <a:stretch>
            <a:fillRect/>
          </a:stretch>
        </p:blipFill>
        <p:spPr>
          <a:xfrm rot="198844">
            <a:off x="6576872" y="4662781"/>
            <a:ext cx="4344443" cy="1710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Afbeelding 7" descr="Afbeelding met container, doos, kofferbak&#10;&#10;Door AI gegenereerde inhoud is mogelijk onjuist.">
            <a:extLst>
              <a:ext uri="{FF2B5EF4-FFF2-40B4-BE49-F238E27FC236}">
                <a16:creationId xmlns:a16="http://schemas.microsoft.com/office/drawing/2014/main" id="{1ACE8A21-1624-2DAC-02F8-B85B2C428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" t="2796" r="14229" b="60238"/>
          <a:stretch>
            <a:fillRect/>
          </a:stretch>
        </p:blipFill>
        <p:spPr>
          <a:xfrm rot="580575">
            <a:off x="855927" y="4572236"/>
            <a:ext cx="4489406" cy="1547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Afbeelding 5" descr="Afbeelding met gebruind&#10;&#10;Door AI gegenereerde inhoud is mogelijk onjuist.">
            <a:extLst>
              <a:ext uri="{FF2B5EF4-FFF2-40B4-BE49-F238E27FC236}">
                <a16:creationId xmlns:a16="http://schemas.microsoft.com/office/drawing/2014/main" id="{7705A2A7-93D4-A97A-CE44-C50F35DE5D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9" t="52123" r="10359" b="-461"/>
          <a:stretch>
            <a:fillRect/>
          </a:stretch>
        </p:blipFill>
        <p:spPr>
          <a:xfrm rot="21012869">
            <a:off x="1038239" y="331047"/>
            <a:ext cx="4247088" cy="2018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Afbeelding 8" descr="Afbeelding met gebruind&#10;&#10;Door AI gegenereerde inhoud is mogelijk onjuist.">
            <a:extLst>
              <a:ext uri="{FF2B5EF4-FFF2-40B4-BE49-F238E27FC236}">
                <a16:creationId xmlns:a16="http://schemas.microsoft.com/office/drawing/2014/main" id="{6A777617-D60D-0975-B93B-934CE4B606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0" t="-24" r="10089" b="58939"/>
          <a:stretch>
            <a:fillRect/>
          </a:stretch>
        </p:blipFill>
        <p:spPr>
          <a:xfrm>
            <a:off x="2699098" y="2724625"/>
            <a:ext cx="3496999" cy="1270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Afbeelding 9" descr="Afbeelding met doos&#10;&#10;Door AI gegenereerde inhoud is mogelijk onjuist.">
            <a:extLst>
              <a:ext uri="{FF2B5EF4-FFF2-40B4-BE49-F238E27FC236}">
                <a16:creationId xmlns:a16="http://schemas.microsoft.com/office/drawing/2014/main" id="{0740AC37-0D36-006C-DD67-9CD23B377B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6" t="50693" r="9331" b="1615"/>
          <a:stretch>
            <a:fillRect/>
          </a:stretch>
        </p:blipFill>
        <p:spPr>
          <a:xfrm>
            <a:off x="6966258" y="1689504"/>
            <a:ext cx="4908627" cy="2070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45CB139D-C22F-CDCA-3551-E28ABE2BEC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6623">
            <a:off x="9359236" y="6200138"/>
            <a:ext cx="1532594" cy="246624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A77202FE-52CD-CDF9-0A71-ACCCD8D608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6623">
            <a:off x="10099499" y="3417790"/>
            <a:ext cx="1767936" cy="28449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6CC447B7-F58A-AB29-B309-7C6907896D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9057">
            <a:off x="3643537" y="1766037"/>
            <a:ext cx="1743664" cy="272700"/>
          </a:xfrm>
          <a:prstGeom prst="rect">
            <a:avLst/>
          </a:prstGeom>
        </p:spPr>
      </p:pic>
      <p:sp>
        <p:nvSpPr>
          <p:cNvPr id="15" name="Titel 1">
            <a:extLst>
              <a:ext uri="{FF2B5EF4-FFF2-40B4-BE49-F238E27FC236}">
                <a16:creationId xmlns:a16="http://schemas.microsoft.com/office/drawing/2014/main" id="{983089ED-1EF8-8660-0C05-600476884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2387" y="372098"/>
            <a:ext cx="5699056" cy="1143000"/>
          </a:xfrm>
        </p:spPr>
        <p:txBody>
          <a:bodyPr>
            <a:normAutofit fontScale="90000"/>
          </a:bodyPr>
          <a:lstStyle/>
          <a:p>
            <a:pPr algn="ctr">
              <a:lnSpc>
                <a:spcPct val="300000"/>
              </a:lnSpc>
            </a:pPr>
            <a:r>
              <a:rPr lang="nl-NL" sz="4000" dirty="0"/>
              <a:t>Of een mand</a:t>
            </a:r>
          </a:p>
        </p:txBody>
      </p:sp>
    </p:spTree>
    <p:extLst>
      <p:ext uri="{BB962C8B-B14F-4D97-AF65-F5344CB8AC3E}">
        <p14:creationId xmlns:p14="http://schemas.microsoft.com/office/powerpoint/2010/main" val="11435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itvaartdekker.nl/wp-content/uploads/2017/02/IMG_8947-600x400.jpg">
            <a:extLst>
              <a:ext uri="{FF2B5EF4-FFF2-40B4-BE49-F238E27FC236}">
                <a16:creationId xmlns:a16="http://schemas.microsoft.com/office/drawing/2014/main" id="{5DF39D21-064D-491A-89FE-D62222A689C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632" y="1517106"/>
            <a:ext cx="2497128" cy="1664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FD1B1A4-5ADE-4709-BFBF-3937E4A39C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175" y="1023091"/>
            <a:ext cx="3405319" cy="2270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DD96B6DD-D56E-4554-8937-0CC2370EFC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724" y="1517106"/>
            <a:ext cx="2664296" cy="1776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773E642A-50AE-4EAC-9B01-BBC1A51F7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2" y="-229996"/>
            <a:ext cx="9601200" cy="1143000"/>
          </a:xfrm>
        </p:spPr>
        <p:txBody>
          <a:bodyPr/>
          <a:lstStyle/>
          <a:p>
            <a:pPr algn="ctr"/>
            <a:r>
              <a:rPr lang="nl-NL" dirty="0"/>
              <a:t>Keuze genoeg voor het vervoer</a:t>
            </a:r>
          </a:p>
        </p:txBody>
      </p:sp>
      <p:pic>
        <p:nvPicPr>
          <p:cNvPr id="2" name="Afbeelding 1" descr="Afbeelding met voertuig, Landvoertuig, wiel, buitenshuis&#10;&#10;Door AI gegenereerde inhoud is mogelijk onjuist.">
            <a:extLst>
              <a:ext uri="{FF2B5EF4-FFF2-40B4-BE49-F238E27FC236}">
                <a16:creationId xmlns:a16="http://schemas.microsoft.com/office/drawing/2014/main" id="{C86FF48E-D30B-A662-769F-1586E818B4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"/>
          <a:stretch>
            <a:fillRect/>
          </a:stretch>
        </p:blipFill>
        <p:spPr>
          <a:xfrm>
            <a:off x="1917948" y="3785960"/>
            <a:ext cx="8320998" cy="3007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268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voertuig, wiel, transport, Landvoertuig&#10;&#10;Door AI gegenereerde inhoud is mogelijk onjuist.">
            <a:extLst>
              <a:ext uri="{FF2B5EF4-FFF2-40B4-BE49-F238E27FC236}">
                <a16:creationId xmlns:a16="http://schemas.microsoft.com/office/drawing/2014/main" id="{4F536633-AE1F-769C-3B3D-FF9A5F0EDE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6"/>
          <a:stretch>
            <a:fillRect/>
          </a:stretch>
        </p:blipFill>
        <p:spPr>
          <a:xfrm>
            <a:off x="477787" y="3568788"/>
            <a:ext cx="8627403" cy="3172580"/>
          </a:xfrm>
          <a:prstGeom prst="rect">
            <a:avLst/>
          </a:prstGeom>
        </p:spPr>
      </p:pic>
      <p:pic>
        <p:nvPicPr>
          <p:cNvPr id="6" name="Afbeelding 5" descr="Afbeelding met buitenshuis, wiel, transport, boom&#10;&#10;Door AI gegenereerde inhoud is mogelijk onjuist.">
            <a:extLst>
              <a:ext uri="{FF2B5EF4-FFF2-40B4-BE49-F238E27FC236}">
                <a16:creationId xmlns:a16="http://schemas.microsoft.com/office/drawing/2014/main" id="{5D9DE66F-7AC7-B0BF-A7CB-5032AAA22F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853">
            <a:off x="7468450" y="562398"/>
            <a:ext cx="4281825" cy="3001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Afbeelding 6" descr="Afbeelding met wiel, buitenshuis, voertuig, Landvoertuig&#10;&#10;Door AI gegenereerde inhoud is mogelijk onjuist.">
            <a:extLst>
              <a:ext uri="{FF2B5EF4-FFF2-40B4-BE49-F238E27FC236}">
                <a16:creationId xmlns:a16="http://schemas.microsoft.com/office/drawing/2014/main" id="{E4FBED20-7202-99C1-6BFB-AFD6B1E57F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0493">
            <a:off x="377015" y="289093"/>
            <a:ext cx="3874780" cy="2731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Afbeelding 8" descr="Afbeelding met plant, boom, buitenshuis, eik&#10;&#10;Door AI gegenereerde inhoud is mogelijk onjuist.">
            <a:extLst>
              <a:ext uri="{FF2B5EF4-FFF2-40B4-BE49-F238E27FC236}">
                <a16:creationId xmlns:a16="http://schemas.microsoft.com/office/drawing/2014/main" id="{E5FA01A2-1EDC-CE02-F7BC-857229DAC0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7458">
            <a:off x="10868676" y="994612"/>
            <a:ext cx="962001" cy="735648"/>
          </a:xfrm>
          <a:prstGeom prst="rect">
            <a:avLst/>
          </a:prstGeom>
        </p:spPr>
      </p:pic>
      <p:pic>
        <p:nvPicPr>
          <p:cNvPr id="11" name="Afbeelding 10" descr="Afbeelding met schimmel, korstmos, buitenshuis, vegetatie&#10;&#10;Door AI gegenereerde inhoud is mogelijk onjuist.">
            <a:extLst>
              <a:ext uri="{FF2B5EF4-FFF2-40B4-BE49-F238E27FC236}">
                <a16:creationId xmlns:a16="http://schemas.microsoft.com/office/drawing/2014/main" id="{5B23D490-C7FC-EE79-A1BD-C72BA27CE9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7991">
            <a:off x="3142084" y="245496"/>
            <a:ext cx="1012957" cy="81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63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48319" y="108696"/>
            <a:ext cx="7032847" cy="1143000"/>
          </a:xfrm>
        </p:spPr>
        <p:txBody>
          <a:bodyPr rtlCol="0"/>
          <a:lstStyle/>
          <a:p>
            <a:pPr algn="ctr" rtl="0"/>
            <a:r>
              <a:rPr lang="nl-NL" dirty="0"/>
              <a:t>Verschillende rouwstukken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92FE0F7-FEED-433E-B5D1-7DC8BEDE16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28469">
            <a:off x="8557908" y="4417316"/>
            <a:ext cx="3198575" cy="17422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3892FE29-1AF3-44C8-85F8-FAFF94FEC0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866"/>
          <a:stretch/>
        </p:blipFill>
        <p:spPr>
          <a:xfrm rot="20966550">
            <a:off x="987645" y="748907"/>
            <a:ext cx="3092806" cy="21494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C498E263-E8BA-4BFC-B53F-D459A2B9F3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2598" y="4023571"/>
            <a:ext cx="2245906" cy="21264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Afbeelding 4" descr="Afbeelding met Bloemenontwerp, Bloemschikken, Snijbloemen, Bloemkwekerij&#10;&#10;Door AI gegenereerde inhoud is mogelijk onjuist.">
            <a:extLst>
              <a:ext uri="{FF2B5EF4-FFF2-40B4-BE49-F238E27FC236}">
                <a16:creationId xmlns:a16="http://schemas.microsoft.com/office/drawing/2014/main" id="{046E5642-63E2-636A-F803-5BA960A15A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399" y="1571044"/>
            <a:ext cx="2590001" cy="17114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Afbeelding 6" descr="Afbeelding met Bloemenontwerp, Bloemschikken, Bloemkwekerij, Snijbloemen&#10;&#10;Door AI gegenereerde inhoud is mogelijk onjuist.">
            <a:extLst>
              <a:ext uri="{FF2B5EF4-FFF2-40B4-BE49-F238E27FC236}">
                <a16:creationId xmlns:a16="http://schemas.microsoft.com/office/drawing/2014/main" id="{80C15401-98AA-F1F7-1AAD-C151E476410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0078">
            <a:off x="9666827" y="874644"/>
            <a:ext cx="2324770" cy="15874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Afbeelding 12" descr="Afbeelding met overdekt, Bloemenontwerp, bloem, Bloemschikken&#10;&#10;Door AI gegenereerde inhoud is mogelijk onjuist.">
            <a:extLst>
              <a:ext uri="{FF2B5EF4-FFF2-40B4-BE49-F238E27FC236}">
                <a16:creationId xmlns:a16="http://schemas.microsoft.com/office/drawing/2014/main" id="{2A0B0C19-C94A-A0F6-FEAB-D87DD555431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2932">
            <a:off x="1237164" y="3801614"/>
            <a:ext cx="2944118" cy="19550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4747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Menselijk gezicht, persoon, boom, kleding&#10;&#10;Door AI gegenereerde inhoud is mogelijk onjuist.">
            <a:extLst>
              <a:ext uri="{FF2B5EF4-FFF2-40B4-BE49-F238E27FC236}">
                <a16:creationId xmlns:a16="http://schemas.microsoft.com/office/drawing/2014/main" id="{8CC9BF41-FF52-23DE-1749-C95FFA5DB0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80" y="1101942"/>
            <a:ext cx="2561774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Afbeelding 6" descr="Afbeelding met Menselijk gezicht, persoon, glimlach, lip&#10;&#10;Door AI gegenereerde inhoud is mogelijk onjuist.">
            <a:extLst>
              <a:ext uri="{FF2B5EF4-FFF2-40B4-BE49-F238E27FC236}">
                <a16:creationId xmlns:a16="http://schemas.microsoft.com/office/drawing/2014/main" id="{DB92FBE4-CBBA-5AA8-154F-3968BA35BF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2083" y="3202714"/>
            <a:ext cx="2046740" cy="2832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ED36CC02-7E36-5133-E959-2BD877BE0C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861" y="344373"/>
            <a:ext cx="6048672" cy="189473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7D1675E4-CF70-8AC6-FFED-BC151385E749}"/>
              </a:ext>
            </a:extLst>
          </p:cNvPr>
          <p:cNvSpPr txBox="1"/>
          <p:nvPr/>
        </p:nvSpPr>
        <p:spPr>
          <a:xfrm rot="20884069">
            <a:off x="827132" y="4390785"/>
            <a:ext cx="7704856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nl-NL" sz="4400" dirty="0"/>
              <a:t>Bedankt voor uw aandacht !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A7190DE6-62C2-A7FE-655C-0F61ACE33BEB}"/>
              </a:ext>
            </a:extLst>
          </p:cNvPr>
          <p:cNvSpPr txBox="1"/>
          <p:nvPr/>
        </p:nvSpPr>
        <p:spPr>
          <a:xfrm>
            <a:off x="9344304" y="6109066"/>
            <a:ext cx="2649039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nl-NL" sz="3600" dirty="0"/>
              <a:t>Monica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48ACC474-5896-CFAC-B461-050BB9698DF7}"/>
              </a:ext>
            </a:extLst>
          </p:cNvPr>
          <p:cNvSpPr txBox="1"/>
          <p:nvPr/>
        </p:nvSpPr>
        <p:spPr>
          <a:xfrm>
            <a:off x="981844" y="427797"/>
            <a:ext cx="3312368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nl-NL" sz="3600" dirty="0"/>
              <a:t>Mariska</a:t>
            </a:r>
          </a:p>
        </p:txBody>
      </p:sp>
    </p:spTree>
    <p:extLst>
      <p:ext uri="{BB962C8B-B14F-4D97-AF65-F5344CB8AC3E}">
        <p14:creationId xmlns:p14="http://schemas.microsoft.com/office/powerpoint/2010/main" val="93710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inhoud 13"/>
          <p:cNvSpPr>
            <a:spLocks noGrp="1"/>
          </p:cNvSpPr>
          <p:nvPr>
            <p:ph idx="1"/>
          </p:nvPr>
        </p:nvSpPr>
        <p:spPr>
          <a:xfrm>
            <a:off x="1629916" y="761256"/>
            <a:ext cx="6192688" cy="1875656"/>
          </a:xfrm>
        </p:spPr>
        <p:txBody>
          <a:bodyPr rtlCol="0"/>
          <a:lstStyle/>
          <a:p>
            <a:pPr marL="0" indent="0" rtl="0">
              <a:buNone/>
            </a:pPr>
            <a:r>
              <a:rPr lang="nl-NL" b="1" dirty="0"/>
              <a:t>De uitvaartleidster</a:t>
            </a:r>
          </a:p>
          <a:p>
            <a:pPr marL="0" indent="0" rtl="0">
              <a:buNone/>
            </a:pPr>
            <a:r>
              <a:rPr lang="nl-NL" dirty="0"/>
              <a:t>Neemt de telefoon op</a:t>
            </a:r>
          </a:p>
          <a:p>
            <a:pPr marL="0" indent="0" rtl="0">
              <a:buNone/>
            </a:pPr>
            <a:r>
              <a:rPr lang="nl-NL" dirty="0"/>
              <a:t>Zij is dag en nacht bereikbaar</a:t>
            </a:r>
          </a:p>
          <a:p>
            <a:pPr marL="0" indent="0" rtl="0">
              <a:buNone/>
            </a:pPr>
            <a:endParaRPr lang="nl-NL" dirty="0"/>
          </a:p>
        </p:txBody>
      </p:sp>
      <p:sp>
        <p:nvSpPr>
          <p:cNvPr id="2" name="Tijdelijke aanduiding voor inhoud 13">
            <a:extLst>
              <a:ext uri="{FF2B5EF4-FFF2-40B4-BE49-F238E27FC236}">
                <a16:creationId xmlns:a16="http://schemas.microsoft.com/office/drawing/2014/main" id="{583A645E-1F95-52D8-7FC4-44004B40BCE7}"/>
              </a:ext>
            </a:extLst>
          </p:cNvPr>
          <p:cNvSpPr txBox="1">
            <a:spLocks/>
          </p:cNvSpPr>
          <p:nvPr/>
        </p:nvSpPr>
        <p:spPr>
          <a:xfrm>
            <a:off x="1647600" y="2916361"/>
            <a:ext cx="10927532" cy="1875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3838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1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nl-NL" b="1" dirty="0"/>
              <a:t>We maken een afspraak</a:t>
            </a:r>
            <a:endParaRPr lang="nl-NL" dirty="0"/>
          </a:p>
          <a:p>
            <a:pPr marL="0" indent="0">
              <a:buFont typeface="Arial" pitchFamily="34" charset="0"/>
              <a:buNone/>
            </a:pPr>
            <a:r>
              <a:rPr lang="nl-NL" dirty="0"/>
              <a:t>Verzorging </a:t>
            </a:r>
            <a:r>
              <a:rPr lang="nl-NL" sz="1600" dirty="0"/>
              <a:t>(afleggen) </a:t>
            </a:r>
            <a:r>
              <a:rPr lang="nl-NL" dirty="0"/>
              <a:t>van de overledene, al dan niet met familie</a:t>
            </a:r>
          </a:p>
          <a:p>
            <a:pPr marL="0" indent="0">
              <a:buFont typeface="Arial" pitchFamily="34" charset="0"/>
              <a:buNone/>
            </a:pPr>
            <a:r>
              <a:rPr lang="nl-NL" dirty="0"/>
              <a:t>Of misschien kiest u voor thanatopraxie, daarover later meer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35C9E44-2DFC-83E8-4B12-D5E8272183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380" y="771004"/>
            <a:ext cx="3188737" cy="9988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082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41C2692-E6F0-16AF-B587-AE61B49BB8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1884" y="404664"/>
            <a:ext cx="12721479" cy="645333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b="1" dirty="0"/>
              <a:t>De uitvaartleidster gaat met de nabestaanden om tafel </a:t>
            </a:r>
          </a:p>
          <a:p>
            <a:pPr marL="0" indent="0">
              <a:buNone/>
            </a:pPr>
            <a:r>
              <a:rPr lang="nl-NL" b="1" dirty="0"/>
              <a:t>om de uitvaart te bespreken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Waar hebben we het dan over?</a:t>
            </a:r>
          </a:p>
          <a:p>
            <a:pPr marL="0" indent="0">
              <a:buNone/>
            </a:pPr>
            <a:r>
              <a:rPr lang="nl-NL" dirty="0"/>
              <a:t>	waar opbaren</a:t>
            </a:r>
          </a:p>
          <a:p>
            <a:pPr marL="0" indent="0">
              <a:buNone/>
            </a:pPr>
            <a:r>
              <a:rPr lang="nl-NL" dirty="0"/>
              <a:t>	begraven / cremeren</a:t>
            </a:r>
          </a:p>
          <a:p>
            <a:pPr marL="0" indent="0">
              <a:buNone/>
            </a:pPr>
            <a:r>
              <a:rPr lang="nl-NL" dirty="0"/>
              <a:t>	kist / mand / </a:t>
            </a:r>
            <a:r>
              <a:rPr lang="nl-NL" dirty="0" err="1"/>
              <a:t>baarplank</a:t>
            </a:r>
            <a:r>
              <a:rPr lang="nl-NL" dirty="0"/>
              <a:t> </a:t>
            </a:r>
          </a:p>
          <a:p>
            <a:pPr marL="0" indent="0">
              <a:buNone/>
            </a:pPr>
            <a:r>
              <a:rPr lang="nl-NL" dirty="0"/>
              <a:t>	datum en tijdstip en plek van het afscheid</a:t>
            </a:r>
          </a:p>
          <a:p>
            <a:pPr marL="0" indent="0">
              <a:buNone/>
            </a:pPr>
            <a:r>
              <a:rPr lang="nl-NL" dirty="0"/>
              <a:t>	kaarten / advertentie</a:t>
            </a:r>
          </a:p>
          <a:p>
            <a:pPr marL="0" indent="0">
              <a:buNone/>
            </a:pPr>
            <a:r>
              <a:rPr lang="nl-NL" dirty="0"/>
              <a:t>	welke invulling van het afscheid</a:t>
            </a:r>
          </a:p>
          <a:p>
            <a:pPr marL="0" indent="0">
              <a:buNone/>
            </a:pPr>
            <a:r>
              <a:rPr lang="nl-NL" dirty="0"/>
              <a:t>	vervoer;  auto / fiets / loopkoets / eigen vervoer </a:t>
            </a:r>
          </a:p>
          <a:p>
            <a:pPr marL="0" indent="0">
              <a:buNone/>
            </a:pPr>
            <a:r>
              <a:rPr lang="nl-NL" dirty="0"/>
              <a:t>	bloemen / goed doel</a:t>
            </a:r>
          </a:p>
          <a:p>
            <a:pPr marL="0" indent="0">
              <a:buNone/>
            </a:pPr>
            <a:r>
              <a:rPr lang="nl-NL" dirty="0"/>
              <a:t>	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7BA1BBD-AE4D-B5B0-794F-76DE45C029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7866" y="980728"/>
            <a:ext cx="2900959" cy="9087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518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C016E2F9-0124-E2D7-A7F5-3B832936F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1844" y="1412776"/>
            <a:ext cx="12721479" cy="43204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b="1" dirty="0"/>
              <a:t>Dagelijks komt de uitvaartleidster bij u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	kijken naar de koeling</a:t>
            </a:r>
          </a:p>
          <a:p>
            <a:pPr marL="0" indent="0">
              <a:buNone/>
            </a:pPr>
            <a:r>
              <a:rPr lang="nl-NL" dirty="0"/>
              <a:t>	eventueel dingen die ter sprake komen bespreken</a:t>
            </a:r>
          </a:p>
          <a:p>
            <a:pPr marL="0" indent="0">
              <a:buNone/>
            </a:pPr>
            <a:r>
              <a:rPr lang="nl-NL" dirty="0"/>
              <a:t>	doornemen hoe de dag van afscheid verloopt, tijdstippen etc.</a:t>
            </a:r>
          </a:p>
          <a:p>
            <a:pPr marL="0" indent="0">
              <a:buNone/>
            </a:pPr>
            <a:r>
              <a:rPr lang="nl-NL" dirty="0"/>
              <a:t>	ook zullen er formulieren getekend moeten worden</a:t>
            </a:r>
          </a:p>
          <a:p>
            <a:pPr marL="0" indent="0">
              <a:buNone/>
            </a:pPr>
            <a:r>
              <a:rPr lang="nl-NL" dirty="0"/>
              <a:t>		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3C38A15-22F6-D53A-F004-AD3B9D352C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7866" y="980728"/>
            <a:ext cx="2900959" cy="9087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686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3AD6FD-B6B8-8FBB-605C-E41EAD033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400" b="1" dirty="0"/>
              <a:t>Thanatopraxie</a:t>
            </a:r>
            <a:r>
              <a:rPr lang="nl-NL" dirty="0"/>
              <a:t> </a:t>
            </a:r>
            <a:r>
              <a:rPr lang="nl-NL" sz="1800" dirty="0"/>
              <a:t>(lichte balseming)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890078C-762C-4BEF-D90D-EAE6E1853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dirty="0"/>
              <a:t>Voordelen:</a:t>
            </a:r>
          </a:p>
          <a:p>
            <a:pPr marL="0" indent="0">
              <a:buNone/>
            </a:pPr>
            <a:r>
              <a:rPr lang="nl-NL" dirty="0"/>
              <a:t>	géén koeling nodig</a:t>
            </a:r>
          </a:p>
          <a:p>
            <a:pPr marL="0" indent="0">
              <a:buNone/>
            </a:pPr>
            <a:r>
              <a:rPr lang="nl-NL" dirty="0"/>
              <a:t>	veel meer kans op een goede opbaring</a:t>
            </a:r>
          </a:p>
          <a:p>
            <a:pPr marL="0" indent="0">
              <a:buNone/>
            </a:pPr>
            <a:r>
              <a:rPr lang="nl-NL" dirty="0"/>
              <a:t>	overledene voelt minder koud</a:t>
            </a:r>
          </a:p>
          <a:p>
            <a:pPr marL="0" indent="0">
              <a:buNone/>
            </a:pPr>
            <a:r>
              <a:rPr lang="nl-NL" dirty="0"/>
              <a:t>Nadelen:</a:t>
            </a:r>
          </a:p>
          <a:p>
            <a:pPr marL="0" indent="0">
              <a:buNone/>
            </a:pPr>
            <a:r>
              <a:rPr lang="nl-NL" dirty="0"/>
              <a:t>	behandeling kan niet thuis plaatsvinden</a:t>
            </a:r>
          </a:p>
          <a:p>
            <a:pPr marL="0" indent="0">
              <a:buNone/>
            </a:pPr>
            <a:r>
              <a:rPr lang="nl-NL" dirty="0"/>
              <a:t>	iets duurder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	</a:t>
            </a:r>
            <a:r>
              <a:rPr lang="nl-NL" sz="1500" dirty="0"/>
              <a:t>					er liggen informatiefolders om mee te nemen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E9EBB91-2DD0-7540-31E0-1AA836BF8C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7866" y="980728"/>
            <a:ext cx="2900959" cy="9087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370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buitenshuis, gras, wolk, boom&#10;&#10;Door AI gegenereerde inhoud is mogelijk onjuist.">
            <a:extLst>
              <a:ext uri="{FF2B5EF4-FFF2-40B4-BE49-F238E27FC236}">
                <a16:creationId xmlns:a16="http://schemas.microsoft.com/office/drawing/2014/main" id="{9FDCA715-D904-A50E-D796-230E07AC0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4"/>
          <a:stretch>
            <a:fillRect/>
          </a:stretch>
        </p:blipFill>
        <p:spPr>
          <a:xfrm>
            <a:off x="6860233" y="-146783"/>
            <a:ext cx="5328592" cy="715156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A1A4E7B-B7DD-BB7A-0BD7-18937D7B6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748" y="340744"/>
            <a:ext cx="9601200" cy="1143000"/>
          </a:xfrm>
        </p:spPr>
        <p:txBody>
          <a:bodyPr/>
          <a:lstStyle/>
          <a:p>
            <a:r>
              <a:rPr lang="nl-NL" b="1" dirty="0"/>
              <a:t>Ook hier in deze mooie kerk</a:t>
            </a:r>
            <a:br>
              <a:rPr lang="nl-NL" b="1" dirty="0"/>
            </a:br>
            <a:r>
              <a:rPr lang="nl-NL" b="1" dirty="0"/>
              <a:t>is een opbaring en afscheid mogelijk</a:t>
            </a:r>
          </a:p>
        </p:txBody>
      </p:sp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D062E29E-5F60-2478-7C5E-AD74CFA01A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772" y="2095307"/>
            <a:ext cx="9601200" cy="4495800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De koster Sam </a:t>
            </a:r>
            <a:r>
              <a:rPr lang="nl-NL" dirty="0" err="1"/>
              <a:t>Vlaar</a:t>
            </a:r>
            <a:r>
              <a:rPr lang="nl-NL" dirty="0"/>
              <a:t> </a:t>
            </a:r>
          </a:p>
          <a:p>
            <a:pPr marL="0" indent="0">
              <a:buNone/>
            </a:pPr>
            <a:r>
              <a:rPr lang="nl-NL" dirty="0"/>
              <a:t> is heel gastvrij en ontvangt u graag </a:t>
            </a:r>
          </a:p>
          <a:p>
            <a:pPr marL="0" indent="0">
              <a:buNone/>
            </a:pPr>
            <a:r>
              <a:rPr lang="nl-NL" dirty="0"/>
              <a:t> denkt mee, geeft voorstellen 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U krijgt een sleutel zodat u altijd zelf </a:t>
            </a:r>
          </a:p>
          <a:p>
            <a:pPr marL="0" indent="0">
              <a:buNone/>
            </a:pPr>
            <a:r>
              <a:rPr lang="nl-NL" dirty="0"/>
              <a:t> naar binnen kunt</a:t>
            </a:r>
          </a:p>
        </p:txBody>
      </p:sp>
    </p:spTree>
    <p:extLst>
      <p:ext uri="{BB962C8B-B14F-4D97-AF65-F5344CB8AC3E}">
        <p14:creationId xmlns:p14="http://schemas.microsoft.com/office/powerpoint/2010/main" val="183426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EF88EE-E759-0066-C112-2849A83E6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Het </a:t>
            </a:r>
            <a:r>
              <a:rPr lang="nl-NL" b="1" dirty="0" err="1"/>
              <a:t>Benninghuys</a:t>
            </a:r>
            <a:endParaRPr lang="nl-NL" b="1" dirty="0"/>
          </a:p>
        </p:txBody>
      </p:sp>
      <p:pic>
        <p:nvPicPr>
          <p:cNvPr id="6" name="Tijdelijke aanduiding voor inhoud 5" descr="Afbeelding met tekst, schermopname, Lettertype, informatie&#10;&#10;Door AI gegenereerde inhoud is mogelijk onjuist.">
            <a:extLst>
              <a:ext uri="{FF2B5EF4-FFF2-40B4-BE49-F238E27FC236}">
                <a16:creationId xmlns:a16="http://schemas.microsoft.com/office/drawing/2014/main" id="{736AEBE0-D0B4-9A87-C37E-7AEF6803DD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44" y="2123728"/>
            <a:ext cx="10702977" cy="368986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278737B2-27D7-5893-0EC8-A9C183ADFF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7866" y="980728"/>
            <a:ext cx="2900959" cy="9087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164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1901B3-5BCF-4AA5-8FF0-4DE4C2C27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9554" y="-67498"/>
            <a:ext cx="9601200" cy="1143000"/>
          </a:xfrm>
        </p:spPr>
        <p:txBody>
          <a:bodyPr>
            <a:normAutofit/>
          </a:bodyPr>
          <a:lstStyle/>
          <a:p>
            <a:pPr algn="ctr"/>
            <a:r>
              <a:rPr lang="nl-NL" sz="4000" dirty="0"/>
              <a:t>	Een paar voorbeelden van kisten 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3269B1ED-D98A-44C5-9F65-98D1798F16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52" y="1286018"/>
            <a:ext cx="4104170" cy="1354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https://uitvaartdekker.nl/wp-content/uploads/2017/02/kist-22.jpg">
            <a:extLst>
              <a:ext uri="{FF2B5EF4-FFF2-40B4-BE49-F238E27FC236}">
                <a16:creationId xmlns:a16="http://schemas.microsoft.com/office/drawing/2014/main" id="{75C988EE-2768-49A4-B1AA-A7DFA7C85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32">
            <a:off x="4652974" y="2946743"/>
            <a:ext cx="4139629" cy="1366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 descr="Afbeelding met doos, container, houten&#10;&#10;Door AI gegenereerde inhoud is mogelijk onjuist.">
            <a:extLst>
              <a:ext uri="{FF2B5EF4-FFF2-40B4-BE49-F238E27FC236}">
                <a16:creationId xmlns:a16="http://schemas.microsoft.com/office/drawing/2014/main" id="{326560DB-E73E-BAA9-DB51-8794D7E7C2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88" b="-508"/>
          <a:stretch>
            <a:fillRect/>
          </a:stretch>
        </p:blipFill>
        <p:spPr>
          <a:xfrm rot="1529266">
            <a:off x="8989002" y="4674321"/>
            <a:ext cx="3075998" cy="1237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Afbeelding 9" descr="Afbeelding met doos, begrafenis, container, houten&#10;&#10;Door AI gegenereerde inhoud is mogelijk onjuist.">
            <a:extLst>
              <a:ext uri="{FF2B5EF4-FFF2-40B4-BE49-F238E27FC236}">
                <a16:creationId xmlns:a16="http://schemas.microsoft.com/office/drawing/2014/main" id="{11E5046E-391F-3288-CE34-4D690896C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77" b="492"/>
          <a:stretch>
            <a:fillRect/>
          </a:stretch>
        </p:blipFill>
        <p:spPr>
          <a:xfrm rot="20811674">
            <a:off x="783826" y="4624848"/>
            <a:ext cx="3828612" cy="15712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Afbeelding 3" descr="Afbeelding met doos, begrafenis, container, houten&#10;&#10;Door AI gegenereerde inhoud is mogelijk onjuist.">
            <a:extLst>
              <a:ext uri="{FF2B5EF4-FFF2-40B4-BE49-F238E27FC236}">
                <a16:creationId xmlns:a16="http://schemas.microsoft.com/office/drawing/2014/main" id="{4C75C78E-4598-4AFC-F985-AD74EEA2B2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" t="3030" b="52756"/>
          <a:stretch>
            <a:fillRect/>
          </a:stretch>
        </p:blipFill>
        <p:spPr>
          <a:xfrm rot="21236060">
            <a:off x="8248601" y="1251036"/>
            <a:ext cx="3868086" cy="1503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Afbeelding 8" descr="Afbeelding met doos, container, houten&#10;&#10;Door AI gegenereerde inhoud is mogelijk onjuist.">
            <a:extLst>
              <a:ext uri="{FF2B5EF4-FFF2-40B4-BE49-F238E27FC236}">
                <a16:creationId xmlns:a16="http://schemas.microsoft.com/office/drawing/2014/main" id="{82835343-BAFB-FE1E-38E3-23E0EB2D9B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7" b="52091"/>
          <a:stretch>
            <a:fillRect/>
          </a:stretch>
        </p:blipFill>
        <p:spPr>
          <a:xfrm>
            <a:off x="4767657" y="5075250"/>
            <a:ext cx="3912309" cy="1557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1FCC57C0-D9A5-087E-955C-E5DB1FC19F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3205">
            <a:off x="2763385" y="5640113"/>
            <a:ext cx="1855028" cy="29851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98716BF3-90C3-896B-FFDC-FDB9C1D8EF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484" y="6441560"/>
            <a:ext cx="1937482" cy="142248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5873C51D-6263-E658-99B4-21E7989324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2169">
            <a:off x="10484894" y="6000938"/>
            <a:ext cx="1191481" cy="191732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20FF0352-DB31-E9DE-090B-4AB40F036A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1963">
            <a:off x="10404555" y="2383380"/>
            <a:ext cx="1767936" cy="28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4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doos, kast, container, overdekt&#10;&#10;Door AI gegenereerde inhoud is mogelijk onjuist.">
            <a:extLst>
              <a:ext uri="{FF2B5EF4-FFF2-40B4-BE49-F238E27FC236}">
                <a16:creationId xmlns:a16="http://schemas.microsoft.com/office/drawing/2014/main" id="{34ECED79-A4F6-0DE0-5E14-029D43F706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884" y="609893"/>
            <a:ext cx="7274905" cy="2608436"/>
          </a:xfrm>
          <a:prstGeom prst="rect">
            <a:avLst/>
          </a:prstGeom>
        </p:spPr>
      </p:pic>
      <p:pic>
        <p:nvPicPr>
          <p:cNvPr id="5" name="Afbeelding 4" descr="Afbeelding met boom, plant, begrafenis, buitenshuis&#10;&#10;Door AI gegenereerde inhoud is mogelijk onjuist.">
            <a:extLst>
              <a:ext uri="{FF2B5EF4-FFF2-40B4-BE49-F238E27FC236}">
                <a16:creationId xmlns:a16="http://schemas.microsoft.com/office/drawing/2014/main" id="{F8003B18-95BA-FBD9-F176-6B4E05F794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614" y="4388411"/>
            <a:ext cx="7014157" cy="207169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E6070A5-28C1-6355-1C7D-39D401C054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443" y="2659919"/>
            <a:ext cx="2253009" cy="57189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6937AF14-A3B9-B421-0BB9-16AF5CDA50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780" y="6237311"/>
            <a:ext cx="1865993" cy="22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73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Rust 16:9">
  <a:themeElements>
    <a:clrScheme name="Serenity_16x9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9532194_TF02801109_TF02801109" id="{4D603CE5-5CD7-48D0-AE72-FAA6D148D59A}" vid="{BADF76DF-146F-4311-9DC6-F0DC21A2F024}"/>
    </a:ext>
  </a:extLst>
</a:theme>
</file>

<file path=ppt/theme/theme2.xml><?xml version="1.0" encoding="utf-8"?>
<a:theme xmlns:a="http://schemas.openxmlformats.org/drawingml/2006/main" name="Office-thema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false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1360506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 xsi:nil="true"/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2011-12-12T13:37:00+00:00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2035-01-01T08:00:00+00:00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TP102801108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706526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REDMOND\v-soujap</DisplayName>
        <AccountId>1954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14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Props1.xml><?xml version="1.0" encoding="utf-8"?>
<ds:datastoreItem xmlns:ds="http://schemas.openxmlformats.org/officeDocument/2006/customXml" ds:itemID="{4683C129-7B42-490A-AD74-E9303BC76D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11E33DF-2340-4F4E-B874-B73FEFEBFC8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F249165-F638-412C-8E0A-DFB7045CA2E0}">
  <ds:schemaRefs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purl.org/dc/terms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4873beb7-5857-4685-be1f-d57550cc96cc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Rustige natuurpresentatie vier seizoenen (breedbeeld)</Template>
  <TotalTime>3038</TotalTime>
  <Words>295</Words>
  <Application>Microsoft Office PowerPoint</Application>
  <PresentationFormat>Aangepast</PresentationFormat>
  <Paragraphs>60</Paragraphs>
  <Slides>15</Slides>
  <Notes>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18" baseType="lpstr">
      <vt:lpstr>Arial</vt:lpstr>
      <vt:lpstr>Euphemia</vt:lpstr>
      <vt:lpstr>Rust 16:9</vt:lpstr>
      <vt:lpstr> </vt:lpstr>
      <vt:lpstr>PowerPoint-presentatie</vt:lpstr>
      <vt:lpstr>PowerPoint-presentatie</vt:lpstr>
      <vt:lpstr>PowerPoint-presentatie</vt:lpstr>
      <vt:lpstr>Thanatopraxie (lichte balseming)</vt:lpstr>
      <vt:lpstr>Ook hier in deze mooie kerk is een opbaring en afscheid mogelijk</vt:lpstr>
      <vt:lpstr>Het Benninghuys</vt:lpstr>
      <vt:lpstr> Een paar voorbeelden van kisten </vt:lpstr>
      <vt:lpstr>PowerPoint-presentatie</vt:lpstr>
      <vt:lpstr>Een baar plank, mooi met een lijkwade </vt:lpstr>
      <vt:lpstr>Of een mand</vt:lpstr>
      <vt:lpstr>Keuze genoeg voor het vervoer</vt:lpstr>
      <vt:lpstr>PowerPoint-presentatie</vt:lpstr>
      <vt:lpstr>Verschillende rouwstukken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.</dc:title>
  <dc:creator>Gebruiker</dc:creator>
  <cp:lastModifiedBy>Marielle Dekker</cp:lastModifiedBy>
  <cp:revision>38</cp:revision>
  <dcterms:created xsi:type="dcterms:W3CDTF">2018-02-19T15:33:55Z</dcterms:created>
  <dcterms:modified xsi:type="dcterms:W3CDTF">2026-04-21T21:06:11Z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